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9" r:id="rId7"/>
    <p:sldId id="265" r:id="rId8"/>
    <p:sldId id="270" r:id="rId9"/>
    <p:sldId id="271" r:id="rId10"/>
    <p:sldId id="272" r:id="rId11"/>
    <p:sldId id="267" r:id="rId12"/>
    <p:sldId id="262" r:id="rId13"/>
    <p:sldId id="261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7D903-F7F5-41E1-B993-0541FC02E18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3A0F0-AB9B-4035-A06E-507681AFFF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11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C1-CEE9-4472-986B-E73CF1C13B9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C1D8-0C52-499D-9077-26B36B7FA8E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C1-CEE9-4472-986B-E73CF1C13B9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C1D8-0C52-499D-9077-26B36B7FA8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C1-CEE9-4472-986B-E73CF1C13B9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C1D8-0C52-499D-9077-26B36B7FA8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C1-CEE9-4472-986B-E73CF1C13B9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C1D8-0C52-499D-9077-26B36B7FA8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C1-CEE9-4472-986B-E73CF1C13B9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C1D8-0C52-499D-9077-26B36B7FA8E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C1-CEE9-4472-986B-E73CF1C13B9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C1D8-0C52-499D-9077-26B36B7FA8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C1-CEE9-4472-986B-E73CF1C13B9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C1D8-0C52-499D-9077-26B36B7FA8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C1-CEE9-4472-986B-E73CF1C13B9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C1D8-0C52-499D-9077-26B36B7FA8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C1-CEE9-4472-986B-E73CF1C13B9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C1D8-0C52-499D-9077-26B36B7FA8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C1-CEE9-4472-986B-E73CF1C13B9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DC1D8-0C52-499D-9077-26B36B7FA8E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76C1-CEE9-4472-986B-E73CF1C13B9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FDC1D8-0C52-499D-9077-26B36B7FA8EE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FC76C1-CEE9-4472-986B-E73CF1C13B9B}" type="datetimeFigureOut">
              <a:rPr lang="hu-HU" smtClean="0"/>
              <a:t>2016.06.16.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FDC1D8-0C52-499D-9077-26B36B7FA8EE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00034" y="1371600"/>
            <a:ext cx="7885014" cy="2700342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Közösségi Szinten Irányított Városi Helyi Fejlesztések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(</a:t>
            </a:r>
            <a:r>
              <a:rPr lang="hu-HU" b="1" dirty="0"/>
              <a:t>CLLD </a:t>
            </a:r>
            <a:r>
              <a:rPr lang="hu-HU" b="1" dirty="0" smtClean="0"/>
              <a:t>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  <a:p>
            <a:r>
              <a:rPr lang="hu-HU" b="1" dirty="0" smtClean="0"/>
              <a:t>TOP-7.1.1-16 </a:t>
            </a:r>
            <a:r>
              <a:rPr lang="hu-HU" b="1" dirty="0"/>
              <a:t>pályázati program </a:t>
            </a:r>
            <a:endParaRPr lang="hu-HU" dirty="0"/>
          </a:p>
        </p:txBody>
      </p:sp>
      <p:pic>
        <p:nvPicPr>
          <p:cNvPr id="1028" name="Picture 4" descr="https://www.szechenyi2020.hu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572140"/>
            <a:ext cx="2647950" cy="96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258816" cy="1143000"/>
          </a:xfrm>
        </p:spPr>
        <p:txBody>
          <a:bodyPr/>
          <a:lstStyle/>
          <a:p>
            <a:r>
              <a:rPr lang="hu-HU" sz="3600" dirty="0" smtClean="0">
                <a:solidFill>
                  <a:srgbClr val="0F6FC6">
                    <a:lumMod val="75000"/>
                  </a:srgbClr>
                </a:solidFill>
                <a:latin typeface="Constantia"/>
              </a:rPr>
              <a:t>Drávai Szabad Strand fejlesztése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780928"/>
            <a:ext cx="7632848" cy="3816424"/>
          </a:xfrm>
        </p:spPr>
        <p:txBody>
          <a:bodyPr>
            <a:normAutofit/>
          </a:bodyPr>
          <a:lstStyle/>
          <a:p>
            <a:endParaRPr lang="hu-HU" sz="1800" b="1" dirty="0" smtClean="0"/>
          </a:p>
          <a:p>
            <a:r>
              <a:rPr lang="hu-HU" sz="1800" b="1" dirty="0" smtClean="0"/>
              <a:t>Meglévő sportlétesítmények </a:t>
            </a:r>
            <a:r>
              <a:rPr lang="hu-HU" sz="1800" b="1" dirty="0"/>
              <a:t>felújítása és kiegészítése  </a:t>
            </a:r>
            <a:r>
              <a:rPr lang="hu-HU" sz="1800" b="1" dirty="0" smtClean="0"/>
              <a:t>(</a:t>
            </a:r>
            <a:r>
              <a:rPr lang="hu-HU" sz="1800" dirty="0" err="1" smtClean="0"/>
              <a:t>pin-pong</a:t>
            </a:r>
            <a:r>
              <a:rPr lang="hu-HU" sz="1800" dirty="0" smtClean="0"/>
              <a:t> asztal, kosárpalánk </a:t>
            </a:r>
            <a:r>
              <a:rPr lang="hu-HU" sz="1800" dirty="0"/>
              <a:t>stb</a:t>
            </a:r>
            <a:r>
              <a:rPr lang="hu-HU" sz="1800" dirty="0" smtClean="0"/>
              <a:t>.)</a:t>
            </a:r>
            <a:endParaRPr lang="hu-HU" sz="1800" b="1" dirty="0"/>
          </a:p>
          <a:p>
            <a:pPr marL="0" indent="0">
              <a:buNone/>
            </a:pPr>
            <a:endParaRPr lang="hu-HU" sz="1800" b="1" dirty="0"/>
          </a:p>
          <a:p>
            <a:r>
              <a:rPr lang="hu-HU" sz="1800" b="1" dirty="0" smtClean="0"/>
              <a:t>Játszótér kialakítása</a:t>
            </a:r>
          </a:p>
          <a:p>
            <a:pPr marL="0" indent="0">
              <a:buNone/>
            </a:pPr>
            <a:endParaRPr lang="hu-HU" sz="1800" b="1" dirty="0"/>
          </a:p>
          <a:p>
            <a:r>
              <a:rPr lang="hu-HU" sz="1800" b="1" dirty="0"/>
              <a:t>Pihenőhelyek, tűzrakó helyek </a:t>
            </a:r>
            <a:r>
              <a:rPr lang="hu-HU" sz="1800" b="1" dirty="0" smtClean="0"/>
              <a:t>kialakítása</a:t>
            </a:r>
          </a:p>
          <a:p>
            <a:r>
              <a:rPr lang="hu-HU" sz="1800" b="1" dirty="0" smtClean="0"/>
              <a:t>Tereprendezés</a:t>
            </a:r>
          </a:p>
          <a:p>
            <a:pPr marL="0" indent="0">
              <a:buNone/>
            </a:pPr>
            <a:endParaRPr lang="hu-HU" sz="1800" b="1" dirty="0" smtClean="0"/>
          </a:p>
          <a:p>
            <a:pPr marL="0" lvl="0" indent="0">
              <a:buClr>
                <a:srgbClr val="0BD0D9"/>
              </a:buClr>
              <a:buNone/>
            </a:pPr>
            <a:r>
              <a:rPr lang="hu-HU" sz="1500" i="1" dirty="0">
                <a:solidFill>
                  <a:prstClr val="black"/>
                </a:solidFill>
              </a:rPr>
              <a:t>További források segítségével </a:t>
            </a:r>
            <a:endParaRPr lang="hu-HU" sz="1500" i="1" dirty="0" smtClean="0">
              <a:solidFill>
                <a:prstClr val="black"/>
              </a:solidFill>
            </a:endParaRPr>
          </a:p>
          <a:p>
            <a:pPr algn="just"/>
            <a:r>
              <a:rPr lang="hu-HU" sz="1500" dirty="0"/>
              <a:t>Háromcsillagos kemping infrastrukturális </a:t>
            </a:r>
            <a:endParaRPr lang="hu-HU" sz="1500" dirty="0" smtClean="0"/>
          </a:p>
          <a:p>
            <a:pPr marL="0" indent="0" algn="just">
              <a:buNone/>
            </a:pPr>
            <a:r>
              <a:rPr lang="hu-HU" sz="1500" dirty="0" smtClean="0"/>
              <a:t>      feltételeinek megteremtése, kishajós </a:t>
            </a:r>
            <a:r>
              <a:rPr lang="hu-HU" sz="1500" dirty="0"/>
              <a:t>kikötés </a:t>
            </a:r>
            <a:r>
              <a:rPr lang="hu-HU" sz="1500" dirty="0" smtClean="0"/>
              <a:t>feltételeinek megteremtése a „</a:t>
            </a:r>
            <a:r>
              <a:rPr lang="hu-HU" sz="1500" dirty="0" err="1" smtClean="0"/>
              <a:t>Karikó</a:t>
            </a:r>
            <a:r>
              <a:rPr lang="hu-HU" sz="1500" dirty="0" smtClean="0"/>
              <a:t>”</a:t>
            </a:r>
            <a:r>
              <a:rPr lang="hu-HU" sz="1500" dirty="0" err="1" smtClean="0"/>
              <a:t>-n</a:t>
            </a:r>
            <a:endParaRPr lang="hu-HU" sz="1500" dirty="0"/>
          </a:p>
          <a:p>
            <a:pPr marL="0" lvl="0" indent="0">
              <a:buClr>
                <a:srgbClr val="0BD0D9"/>
              </a:buClr>
              <a:buNone/>
            </a:pPr>
            <a:endParaRPr lang="hu-HU" sz="1500" i="1" dirty="0">
              <a:solidFill>
                <a:prstClr val="black"/>
              </a:solidFill>
            </a:endParaRPr>
          </a:p>
          <a:p>
            <a:endParaRPr lang="hu-HU" sz="1800" b="1" dirty="0"/>
          </a:p>
          <a:p>
            <a:endParaRPr lang="hu-HU" sz="1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918044"/>
            <a:ext cx="2808312" cy="20348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365104"/>
            <a:ext cx="3602743" cy="1738503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4499992" y="5877272"/>
            <a:ext cx="762384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33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HACS által tervezett pályázatok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Kulturális , hagyományőrző és szabadidős programok,  rendezvények támogatása  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Közösségi terek komplex fejlesztése </a:t>
            </a:r>
            <a:r>
              <a:rPr lang="hu-HU" sz="2000" dirty="0" smtClean="0"/>
              <a:t>(Önkormányzat fejlesztései)</a:t>
            </a:r>
          </a:p>
          <a:p>
            <a:endParaRPr lang="hu-HU" sz="2000" dirty="0" smtClean="0"/>
          </a:p>
          <a:p>
            <a:r>
              <a:rPr lang="hu-HU" dirty="0" smtClean="0"/>
              <a:t>Helyi közösségek működési feltételeinek javítása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Komplex közösségépítő programok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700" dirty="0" smtClean="0">
                <a:latin typeface="+mn-lt"/>
              </a:rPr>
              <a:t>Barcsi Helyi Közösség  stratégiájának küldetése:</a:t>
            </a:r>
            <a:endParaRPr lang="hu-HU" sz="27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4348" y="2643182"/>
            <a:ext cx="7972452" cy="3681418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pPr algn="ctr">
              <a:buNone/>
            </a:pPr>
            <a:r>
              <a:rPr lang="hu-HU" sz="4400" dirty="0" smtClean="0">
                <a:solidFill>
                  <a:srgbClr val="C00000"/>
                </a:solidFill>
              </a:rPr>
              <a:t>„Alkotó közösség, </a:t>
            </a:r>
          </a:p>
          <a:p>
            <a:pPr algn="ctr">
              <a:buNone/>
            </a:pPr>
            <a:r>
              <a:rPr lang="hu-HU" sz="4400" dirty="0" smtClean="0">
                <a:solidFill>
                  <a:srgbClr val="C00000"/>
                </a:solidFill>
              </a:rPr>
              <a:t>pezsgő közösségi élet”</a:t>
            </a:r>
            <a:endParaRPr lang="hu-H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3600" dirty="0" smtClean="0"/>
              <a:t>Köszönöm megtisztelő figyelmüket!</a:t>
            </a:r>
          </a:p>
          <a:p>
            <a:r>
              <a:rPr lang="hu-HU" dirty="0" err="1" smtClean="0"/>
              <a:t>Árvai</a:t>
            </a:r>
            <a:r>
              <a:rPr lang="hu-HU" dirty="0" smtClean="0"/>
              <a:t> Erika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89922"/>
          </a:xfrm>
        </p:spPr>
        <p:txBody>
          <a:bodyPr>
            <a:noAutofit/>
          </a:bodyPr>
          <a:lstStyle/>
          <a:p>
            <a:r>
              <a:rPr lang="hu-HU" sz="2400" b="1" dirty="0">
                <a:latin typeface="+mn-lt"/>
              </a:rPr>
              <a:t>A program célja: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hu-HU" sz="2800" b="1" dirty="0" smtClean="0"/>
          </a:p>
          <a:p>
            <a:pPr algn="ctr">
              <a:buNone/>
            </a:pPr>
            <a:r>
              <a:rPr lang="hu-HU" sz="2200" b="1" dirty="0" smtClean="0"/>
              <a:t>Helyi Akciócsoportok </a:t>
            </a:r>
            <a:r>
              <a:rPr lang="hu-HU" sz="2200" b="1" dirty="0"/>
              <a:t>(HACS) megalakítása</a:t>
            </a:r>
            <a:r>
              <a:rPr lang="hu-HU" sz="2200" dirty="0"/>
              <a:t>, </a:t>
            </a:r>
            <a:endParaRPr lang="hu-HU" sz="2200" dirty="0" smtClean="0"/>
          </a:p>
          <a:p>
            <a:pPr algn="ctr">
              <a:buNone/>
            </a:pPr>
            <a:r>
              <a:rPr lang="hu-HU" sz="2200" dirty="0" smtClean="0"/>
              <a:t>melyek elsősorban </a:t>
            </a:r>
          </a:p>
          <a:p>
            <a:pPr algn="ctr">
              <a:buNone/>
              <a:tabLst>
                <a:tab pos="2425700" algn="l"/>
                <a:tab pos="3946525" algn="l"/>
              </a:tabLst>
            </a:pPr>
            <a:r>
              <a:rPr lang="hu-HU" sz="2200" b="1" dirty="0" smtClean="0"/>
              <a:t>kultúrához </a:t>
            </a:r>
            <a:r>
              <a:rPr lang="hu-HU" sz="2200" b="1" dirty="0"/>
              <a:t>és a </a:t>
            </a:r>
            <a:r>
              <a:rPr lang="hu-HU" sz="2200" b="1" dirty="0" smtClean="0"/>
              <a:t>közösségépítéshez  </a:t>
            </a:r>
          </a:p>
          <a:p>
            <a:pPr algn="ctr">
              <a:buNone/>
            </a:pPr>
            <a:r>
              <a:rPr lang="hu-HU" sz="2200" dirty="0" smtClean="0"/>
              <a:t>kapcsolódó  </a:t>
            </a:r>
          </a:p>
          <a:p>
            <a:pPr algn="ctr">
              <a:buNone/>
            </a:pPr>
            <a:r>
              <a:rPr lang="hu-HU" sz="2200" b="1" dirty="0" smtClean="0"/>
              <a:t>infrastrukturális </a:t>
            </a:r>
            <a:r>
              <a:rPr lang="hu-HU" sz="2200" b="1" dirty="0"/>
              <a:t>fejlesztéseket és </a:t>
            </a:r>
            <a:r>
              <a:rPr lang="hu-HU" sz="2200" b="1" dirty="0" smtClean="0"/>
              <a:t>programokat valósíthatnak meg.</a:t>
            </a:r>
          </a:p>
          <a:p>
            <a:pPr algn="ctr">
              <a:buNone/>
            </a:pPr>
            <a:endParaRPr lang="hu-HU" b="1" dirty="0" smtClean="0"/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smtClean="0"/>
              <a:t>Barcs</a:t>
            </a:r>
            <a:r>
              <a:rPr lang="hu-HU" b="1" dirty="0" smtClean="0"/>
              <a:t> </a:t>
            </a:r>
          </a:p>
          <a:p>
            <a:pPr algn="ctr">
              <a:buNone/>
            </a:pPr>
            <a:r>
              <a:rPr lang="hu-HU" dirty="0" err="1" smtClean="0"/>
              <a:t>max</a:t>
            </a:r>
            <a:r>
              <a:rPr lang="hu-HU" b="1" dirty="0" smtClean="0"/>
              <a:t>. 500 </a:t>
            </a:r>
            <a:r>
              <a:rPr lang="hu-HU" b="1" dirty="0"/>
              <a:t>millió </a:t>
            </a:r>
            <a:r>
              <a:rPr lang="hu-HU" b="1" dirty="0" smtClean="0"/>
              <a:t>Ft </a:t>
            </a:r>
            <a:r>
              <a:rPr lang="hu-HU" sz="3000" b="1" dirty="0" smtClean="0"/>
              <a:t>fejlesztési forrás</a:t>
            </a:r>
          </a:p>
          <a:p>
            <a:pPr algn="ctr">
              <a:buNone/>
            </a:pPr>
            <a:r>
              <a:rPr lang="hu-HU" sz="3000" b="1" dirty="0" smtClean="0"/>
              <a:t> </a:t>
            </a:r>
            <a:r>
              <a:rPr lang="hu-HU" dirty="0" smtClean="0"/>
              <a:t>elnyerésére jogosult</a:t>
            </a:r>
          </a:p>
          <a:p>
            <a:pPr algn="ctr">
              <a:buNone/>
            </a:pPr>
            <a:endParaRPr lang="hu-HU" sz="2100" dirty="0" smtClean="0"/>
          </a:p>
        </p:txBody>
      </p:sp>
      <p:sp>
        <p:nvSpPr>
          <p:cNvPr id="4" name="Lefelé nyíl 3"/>
          <p:cNvSpPr/>
          <p:nvPr/>
        </p:nvSpPr>
        <p:spPr>
          <a:xfrm>
            <a:off x="4214810" y="3643314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700" b="1" i="1" dirty="0" smtClean="0">
                <a:latin typeface="+mn-lt"/>
              </a:rPr>
              <a:t>A pályázat benyújtásának feltételei: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r>
              <a:rPr lang="hu-HU" b="1" dirty="0" smtClean="0"/>
              <a:t>Helyi Akció Csoport (HACS)  megalakítása </a:t>
            </a:r>
          </a:p>
          <a:p>
            <a:r>
              <a:rPr lang="hu-HU" dirty="0" smtClean="0"/>
              <a:t>10 tagú konzorcium létrehozása és működtetése</a:t>
            </a: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		Barcsi HACS:  </a:t>
            </a:r>
          </a:p>
          <a:p>
            <a:pPr>
              <a:buNone/>
            </a:pPr>
            <a:r>
              <a:rPr lang="hu-HU" sz="2000" dirty="0" smtClean="0"/>
              <a:t>		 	4 közszféra</a:t>
            </a:r>
          </a:p>
          <a:p>
            <a:pPr>
              <a:buNone/>
            </a:pPr>
            <a:r>
              <a:rPr lang="hu-HU" sz="2000" dirty="0" smtClean="0"/>
              <a:t>			3 civil szervezet</a:t>
            </a:r>
          </a:p>
          <a:p>
            <a:pPr>
              <a:buNone/>
            </a:pPr>
            <a:r>
              <a:rPr lang="hu-HU" sz="2000" dirty="0" smtClean="0"/>
              <a:t>			3 vállalkozás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400" b="1" dirty="0" smtClean="0"/>
              <a:t>Helyi Közösségi Fejlesztési Stratégia (HKFS) elkészítése és megvalósítása:</a:t>
            </a:r>
          </a:p>
          <a:p>
            <a:pPr>
              <a:buNone/>
            </a:pPr>
            <a:r>
              <a:rPr lang="hu-HU" sz="2400" dirty="0" smtClean="0"/>
              <a:t>		mely kulturális és közösségi tartalmú, és a</a:t>
            </a:r>
          </a:p>
          <a:p>
            <a:pPr>
              <a:buNone/>
            </a:pPr>
            <a:r>
              <a:rPr lang="hu-HU" sz="2400" dirty="0" smtClean="0"/>
              <a:t>		helyi gazdaságfejlesztést is támogatja</a:t>
            </a:r>
          </a:p>
          <a:p>
            <a:pPr>
              <a:buNone/>
            </a:pPr>
            <a:endParaRPr lang="hu-HU" sz="2400" b="1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+mn-lt"/>
              </a:rPr>
              <a:t>Támogatható fejlesztések:</a:t>
            </a:r>
            <a:endParaRPr lang="hu-HU" sz="24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b="1" dirty="0" smtClean="0"/>
              <a:t>ERFA forrásból megvalósítható fejlesztések</a:t>
            </a:r>
            <a:r>
              <a:rPr lang="hu-HU" dirty="0" smtClean="0"/>
              <a:t>:</a:t>
            </a:r>
          </a:p>
          <a:p>
            <a:pPr lvl="0"/>
            <a:r>
              <a:rPr lang="hu-HU" dirty="0" smtClean="0"/>
              <a:t>Kulturális intézmények felújítása, eszközfejlesztése, </a:t>
            </a:r>
          </a:p>
          <a:p>
            <a:pPr lvl="0"/>
            <a:r>
              <a:rPr lang="hu-HU" dirty="0" smtClean="0"/>
              <a:t>Közösségi terek felújítása, bővítése, eszközfejlesztése (sportlétesítmények, játszóterek, multifunkcionális szabadidős létesítmények)</a:t>
            </a:r>
          </a:p>
          <a:p>
            <a:pPr lvl="0"/>
            <a:r>
              <a:rPr lang="hu-HU" dirty="0" smtClean="0"/>
              <a:t>Kultúrához, hagyományápoláshoz, közösségi rendezvények lebonyolításához szükséges tér kialakítása, fejlesztése, kapcsolódó eszközök beszerzése</a:t>
            </a:r>
          </a:p>
          <a:p>
            <a:pPr lvl="0"/>
            <a:r>
              <a:rPr lang="hu-HU" dirty="0" smtClean="0"/>
              <a:t>Helyi termékek bemutatására, oktatására alkalmas tér kialakítása </a:t>
            </a:r>
          </a:p>
          <a:p>
            <a:pPr lvl="0"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b="1" dirty="0" smtClean="0"/>
              <a:t>ESZA forrásból megvalósítható fejlesztések:</a:t>
            </a:r>
            <a:endParaRPr lang="hu-HU" dirty="0" smtClean="0"/>
          </a:p>
          <a:p>
            <a:pPr lvl="0"/>
            <a:r>
              <a:rPr lang="hu-HU" dirty="0" smtClean="0"/>
              <a:t>Kulturális és közösségi programok, </a:t>
            </a:r>
          </a:p>
          <a:p>
            <a:pPr lvl="0"/>
            <a:r>
              <a:rPr lang="hu-HU" dirty="0" smtClean="0"/>
              <a:t>Szabadidős sportrendezvények</a:t>
            </a:r>
          </a:p>
          <a:p>
            <a:pPr lvl="0"/>
            <a:r>
              <a:rPr lang="hu-HU" dirty="0" smtClean="0"/>
              <a:t>Helytörténeti, honismereti programok, </a:t>
            </a:r>
          </a:p>
          <a:p>
            <a:pPr lvl="0"/>
            <a:r>
              <a:rPr lang="hu-HU" dirty="0" smtClean="0"/>
              <a:t>Ünnepek felelevenítése</a:t>
            </a:r>
          </a:p>
          <a:p>
            <a:pPr lvl="0"/>
            <a:r>
              <a:rPr lang="hu-HU" dirty="0" smtClean="0"/>
              <a:t>Ismeretbővítő programok, képzések</a:t>
            </a:r>
          </a:p>
          <a:p>
            <a:pPr lvl="0"/>
            <a:r>
              <a:rPr lang="hu-HU" dirty="0" smtClean="0"/>
              <a:t>Környezettudatossági akciók, programok</a:t>
            </a:r>
          </a:p>
          <a:p>
            <a:pPr lvl="0" algn="ctr">
              <a:buNone/>
            </a:pPr>
            <a:endParaRPr lang="hu-HU" dirty="0" smtClean="0"/>
          </a:p>
          <a:p>
            <a:pPr lvl="0" algn="ctr">
              <a:buNone/>
            </a:pPr>
            <a:r>
              <a:rPr lang="hu-HU" b="1" dirty="0" smtClean="0"/>
              <a:t>Forrás megoszlás aránya:  2/3 ERFA forrás;  1/3 ESZA forrá</a:t>
            </a:r>
            <a:r>
              <a:rPr lang="hu-HU" dirty="0" smtClean="0"/>
              <a:t>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>
                <a:latin typeface="+mn-lt"/>
              </a:rPr>
              <a:t>Barcsi HACS nyertes pályázata esetén:</a:t>
            </a:r>
            <a:endParaRPr lang="hu-HU" sz="24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stratégiában meghatározott fejlesztési forrásokhoz pályázati eljárás keretében lehet majd hozzájutni</a:t>
            </a:r>
            <a:r>
              <a:rPr lang="hu-HU" dirty="0" smtClean="0"/>
              <a:t>. </a:t>
            </a:r>
          </a:p>
          <a:p>
            <a:pPr>
              <a:buNone/>
            </a:pPr>
            <a:endParaRPr lang="hu-HU" dirty="0" smtClean="0"/>
          </a:p>
          <a:p>
            <a:r>
              <a:rPr lang="hu-HU" sz="2400" u="sng" dirty="0" smtClean="0"/>
              <a:t>Pályázatot nyújthatnak be:</a:t>
            </a:r>
          </a:p>
          <a:p>
            <a:pPr lvl="2">
              <a:buFontTx/>
              <a:buChar char="-"/>
            </a:pPr>
            <a:r>
              <a:rPr lang="hu-HU" sz="1500" dirty="0" smtClean="0"/>
              <a:t>Önkormányzatok és intézményeik,</a:t>
            </a:r>
          </a:p>
          <a:p>
            <a:pPr lvl="2">
              <a:buFontTx/>
              <a:buChar char="-"/>
            </a:pPr>
            <a:r>
              <a:rPr lang="hu-HU" sz="1500" dirty="0" smtClean="0"/>
              <a:t>Állami fenntartású intézmények</a:t>
            </a:r>
          </a:p>
          <a:p>
            <a:pPr lvl="2">
              <a:buFontTx/>
              <a:buChar char="-"/>
            </a:pPr>
            <a:r>
              <a:rPr lang="hu-HU" sz="1500" dirty="0" smtClean="0"/>
              <a:t>Civil szervezetek (egyesületek, alapítványok)</a:t>
            </a:r>
          </a:p>
          <a:p>
            <a:pPr lvl="2">
              <a:buFontTx/>
              <a:buChar char="-"/>
            </a:pPr>
            <a:r>
              <a:rPr lang="hu-HU" sz="1500" dirty="0" smtClean="0"/>
              <a:t>Egyházak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400" dirty="0" smtClean="0"/>
              <a:t>A források odaítéléséről az HACS által működtetett Bíráló Bizottság dönt</a:t>
            </a:r>
            <a:r>
              <a:rPr lang="hu-HU" dirty="0" smtClean="0"/>
              <a:t>. </a:t>
            </a:r>
            <a:r>
              <a:rPr lang="hu-HU" sz="1800" dirty="0" smtClean="0"/>
              <a:t>(az </a:t>
            </a:r>
            <a:r>
              <a:rPr lang="hu-HU" sz="1800" dirty="0" err="1" smtClean="0"/>
              <a:t>IH-nak</a:t>
            </a:r>
            <a:r>
              <a:rPr lang="hu-HU" sz="1800" dirty="0" smtClean="0"/>
              <a:t> is jóvá kell hagyni)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170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+mn-lt"/>
              </a:rPr>
              <a:t>Barcsi Helyi Közösség </a:t>
            </a:r>
            <a:br>
              <a:rPr lang="hu-HU" dirty="0" smtClean="0">
                <a:latin typeface="+mn-lt"/>
              </a:rPr>
            </a:br>
            <a:r>
              <a:rPr lang="hu-HU" sz="4000" dirty="0" smtClean="0">
                <a:latin typeface="+mn-lt"/>
              </a:rPr>
              <a:t>által tervezett </a:t>
            </a:r>
            <a:br>
              <a:rPr lang="hu-HU" sz="4000" dirty="0" smtClean="0">
                <a:latin typeface="+mn-lt"/>
              </a:rPr>
            </a:br>
            <a:r>
              <a:rPr lang="hu-HU" sz="4400" dirty="0" smtClean="0">
                <a:latin typeface="+mn-lt"/>
              </a:rPr>
              <a:t>stratégiai program</a:t>
            </a:r>
            <a:endParaRPr lang="hu-HU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2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>
                <a:latin typeface="+mn-lt"/>
              </a:rPr>
              <a:t>Fő célterületek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>
            <a:normAutofit/>
          </a:bodyPr>
          <a:lstStyle/>
          <a:p>
            <a:r>
              <a:rPr lang="hu-HU" dirty="0" smtClean="0"/>
              <a:t>Művelődési Központ és környezete</a:t>
            </a:r>
          </a:p>
          <a:p>
            <a:endParaRPr lang="hu-HU" dirty="0"/>
          </a:p>
          <a:p>
            <a:r>
              <a:rPr lang="hu-HU" dirty="0" smtClean="0"/>
              <a:t>Múzeum környezete</a:t>
            </a:r>
          </a:p>
          <a:p>
            <a:endParaRPr lang="hu-HU" dirty="0" smtClean="0"/>
          </a:p>
          <a:p>
            <a:r>
              <a:rPr lang="hu-HU" dirty="0" smtClean="0"/>
              <a:t>Drávai szabad strand területe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endParaRPr lang="hu-HU" dirty="0">
              <a:effectLst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/>
            </a:r>
            <a:br>
              <a:rPr lang="hu-HU" dirty="0"/>
            </a:b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31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96" y="704088"/>
            <a:ext cx="5256584" cy="2796920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hu-HU" sz="36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	</a:t>
            </a: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Móricz Zsigmond </a:t>
            </a:r>
            <a:b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Constantia"/>
                <a:ea typeface="+mn-ea"/>
                <a:cs typeface="+mn-cs"/>
              </a:rPr>
            </a:br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Művelődési Központ fejlesztése</a:t>
            </a:r>
            <a:r>
              <a:rPr lang="hu-H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hu-HU" sz="2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hu-HU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274890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 a következőre: „Barcs Művelődési Központ kép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3" y="3501008"/>
            <a:ext cx="2466975" cy="18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3222551" y="3356992"/>
            <a:ext cx="5921449" cy="2967608"/>
          </a:xfrm>
        </p:spPr>
        <p:txBody>
          <a:bodyPr>
            <a:noAutofit/>
          </a:bodyPr>
          <a:lstStyle/>
          <a:p>
            <a:r>
              <a:rPr lang="hu-HU" sz="1800" b="1" dirty="0" smtClean="0"/>
              <a:t>Színházterem felújítása</a:t>
            </a:r>
            <a:r>
              <a:rPr lang="hu-HU" sz="1800" dirty="0" smtClean="0"/>
              <a:t>: színpad, korszerű hang és fénytechnika) </a:t>
            </a:r>
          </a:p>
          <a:p>
            <a:endParaRPr lang="hu-HU" sz="1200" dirty="0"/>
          </a:p>
          <a:p>
            <a:r>
              <a:rPr lang="hu-HU" sz="1800" b="1" dirty="0" smtClean="0"/>
              <a:t>Belső udvar közösségi térré alakítása 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1800" b="1" dirty="0" smtClean="0"/>
              <a:t>Az épület körüli park részleges felújítása</a:t>
            </a:r>
          </a:p>
          <a:p>
            <a:pPr marL="0" indent="0">
              <a:buNone/>
            </a:pPr>
            <a:r>
              <a:rPr lang="hu-HU" sz="1800" b="1" dirty="0"/>
              <a:t>	</a:t>
            </a:r>
            <a:endParaRPr lang="hu-HU" sz="1800" dirty="0"/>
          </a:p>
        </p:txBody>
      </p:sp>
      <p:sp>
        <p:nvSpPr>
          <p:cNvPr id="7" name="Téglalap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/>
            </a:r>
            <a:br>
              <a:rPr lang="hu-HU" dirty="0"/>
            </a:br>
            <a:endParaRPr lang="hu-HU" dirty="0">
              <a:effectLst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5115970"/>
            <a:ext cx="2384993" cy="157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114800" cy="2220856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Múzeum fejlesztése-  nyílt közösségi tér kialakítása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53540" y="3789040"/>
            <a:ext cx="4982956" cy="2808312"/>
          </a:xfrm>
        </p:spPr>
        <p:txBody>
          <a:bodyPr>
            <a:normAutofit/>
          </a:bodyPr>
          <a:lstStyle/>
          <a:p>
            <a:r>
              <a:rPr lang="hu-HU" sz="1200" dirty="0" smtClean="0"/>
              <a:t>„</a:t>
            </a:r>
            <a:r>
              <a:rPr lang="hu-HU" sz="1800" b="1" dirty="0"/>
              <a:t>Pártok Háza” épület elbontása</a:t>
            </a:r>
          </a:p>
          <a:p>
            <a:pPr marL="0" indent="0">
              <a:buNone/>
            </a:pPr>
            <a:endParaRPr lang="hu-HU" sz="1800" b="1" dirty="0"/>
          </a:p>
          <a:p>
            <a:r>
              <a:rPr lang="hu-HU" sz="1800" b="1" dirty="0"/>
              <a:t>Múzeum épület homlokzatának felújítása</a:t>
            </a:r>
          </a:p>
          <a:p>
            <a:endParaRPr lang="hu-HU" sz="1800" b="1" dirty="0"/>
          </a:p>
          <a:p>
            <a:r>
              <a:rPr lang="hu-HU" sz="1800" b="1" dirty="0" err="1"/>
              <a:t>Multifunkciós</a:t>
            </a:r>
            <a:r>
              <a:rPr lang="hu-HU" sz="1800" b="1" dirty="0"/>
              <a:t> tér kialakítása </a:t>
            </a:r>
            <a:endParaRPr lang="hu-HU" sz="1800" b="1" dirty="0" smtClean="0"/>
          </a:p>
          <a:p>
            <a:pPr marL="0" indent="0">
              <a:buNone/>
            </a:pPr>
            <a:r>
              <a:rPr lang="hu-HU" sz="1800" dirty="0" smtClean="0"/>
              <a:t>(</a:t>
            </a:r>
            <a:r>
              <a:rPr lang="hu-HU" sz="1800" dirty="0"/>
              <a:t>pihenés, kiállítás, kézműves foglalkozások, </a:t>
            </a:r>
            <a:r>
              <a:rPr lang="hu-HU" sz="1800" dirty="0" smtClean="0"/>
              <a:t>stb.)</a:t>
            </a:r>
            <a:endParaRPr lang="hu-HU" sz="1800" dirty="0"/>
          </a:p>
          <a:p>
            <a:pPr marL="0" indent="0">
              <a:buNone/>
            </a:pPr>
            <a:endParaRPr lang="hu-HU" sz="1500" i="1" dirty="0" smtClean="0"/>
          </a:p>
          <a:p>
            <a:pPr marL="0" indent="0">
              <a:buNone/>
            </a:pPr>
            <a:r>
              <a:rPr lang="hu-HU" sz="1500" i="1" dirty="0" smtClean="0"/>
              <a:t>	További források segítségével múzeumi negyed 	kialakítása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29" y="1484784"/>
            <a:ext cx="3433871" cy="18710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933057"/>
            <a:ext cx="3602743" cy="2736322"/>
          </a:xfrm>
          <a:prstGeom prst="rect">
            <a:avLst/>
          </a:prstGeom>
        </p:spPr>
      </p:pic>
      <p:sp>
        <p:nvSpPr>
          <p:cNvPr id="6" name="Balra nyíl 5"/>
          <p:cNvSpPr/>
          <p:nvPr/>
        </p:nvSpPr>
        <p:spPr>
          <a:xfrm>
            <a:off x="4268580" y="6165304"/>
            <a:ext cx="60684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8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326</Words>
  <Application>Microsoft Office PowerPoint</Application>
  <PresentationFormat>Diavetítés a képernyőre (4:3 oldalarány)</PresentationFormat>
  <Paragraphs>110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Áramlás</vt:lpstr>
      <vt:lpstr>Közösségi Szinten Irányított Városi Helyi Fejlesztések  (CLLD )</vt:lpstr>
      <vt:lpstr>A program célja: </vt:lpstr>
      <vt:lpstr>A pályázat benyújtásának feltételei: </vt:lpstr>
      <vt:lpstr>Támogatható fejlesztések:</vt:lpstr>
      <vt:lpstr>Barcsi HACS nyertes pályázata esetén:</vt:lpstr>
      <vt:lpstr>Barcsi Helyi Közösség  által tervezett  stratégiai program</vt:lpstr>
      <vt:lpstr>Fő célterületek:</vt:lpstr>
      <vt:lpstr> Móricz Zsigmond  Művelődési Központ fejlesztése </vt:lpstr>
      <vt:lpstr>Múzeum fejlesztése-  nyílt közösségi tér kialakítása</vt:lpstr>
      <vt:lpstr>Drávai Szabad Strand fejlesztése</vt:lpstr>
      <vt:lpstr>A HACS által tervezett pályázatok</vt:lpstr>
      <vt:lpstr>  Barcsi Helyi Közösség  stratégiájának küldetése:</vt:lpstr>
      <vt:lpstr>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Közösségi Szinten Irányított Városi Helyi Fejlesztések  (CLLD )</dc:title>
  <dc:creator>Felhasználó</dc:creator>
  <cp:lastModifiedBy>Árvai Erika</cp:lastModifiedBy>
  <cp:revision>28</cp:revision>
  <dcterms:created xsi:type="dcterms:W3CDTF">2016-06-15T21:31:31Z</dcterms:created>
  <dcterms:modified xsi:type="dcterms:W3CDTF">2016-06-16T08:43:36Z</dcterms:modified>
</cp:coreProperties>
</file>